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9" r:id="rId11"/>
    <p:sldId id="264" r:id="rId12"/>
    <p:sldId id="270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511D13"/>
    <a:srgbClr val="421A0A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62799-3E9E-4911-8F46-E0BC49BAA9B2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1118-FF7B-4028-8B9C-B5B6642D4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03AE5-A2F9-400B-ACC5-AD29A22B51C1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DB214-9FEB-422E-9E05-514AA1EE6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D925-7090-45B7-8169-6E5A1697BA27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FC327-4938-4E96-B561-C5D2A3396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F168-6A66-4AB2-A61B-77AF38A95127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110C7-4517-48ED-A176-2D12C2F8C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9917-91B9-4784-A7DE-3F9DABFA2BF1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302FE-D612-4B49-883A-C8E77E73C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D8916-4E95-44B1-BF63-18FEAD4EC154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59C2-EB89-49FE-85D1-293C510BD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B0763-662C-4639-B252-82D8429240DA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B5E4A-632F-41E6-ACFD-E821BA831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1B610-1E13-440E-8664-EE29A16120EA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40375-430D-48AB-AF49-3EC653D37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A816-5450-412F-B3DC-BD27D669CA23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2D8AE-E724-4A4A-BA99-A7BDA1C2A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64A61-95BA-48B4-878F-7E7651C70401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6913C-AE26-426F-923F-92DEE7C62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F43D1-D477-433B-AEDB-0570F2B8ECD3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A7587-DEE3-46C2-9EF0-5EB2B9FBC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0C6146B-9AFA-4F3F-946D-525013D5F0F5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56D65A7-6839-4465-9EDF-902D0CCEF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564904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Они защищали </a:t>
            </a:r>
            <a:r>
              <a:rPr lang="ru-RU" sz="53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Родину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1908175" y="6057900"/>
            <a:ext cx="475138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 МБДОУ </a:t>
            </a:r>
            <a:r>
              <a:rPr lang="ru-RU" sz="1400" b="1" dirty="0" err="1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b="1" dirty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/с № 318 г.о. Самара</a:t>
            </a:r>
            <a:br>
              <a:rPr lang="ru-RU" sz="1400" b="1" dirty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ru-RU" sz="1400" b="1" dirty="0" err="1" smtClean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Складчикова</a:t>
            </a:r>
            <a:r>
              <a:rPr lang="ru-RU" sz="1400" b="1" dirty="0" smtClean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 Лариса Петровна </a:t>
            </a:r>
            <a:r>
              <a:rPr lang="ru-RU" dirty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421A0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8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603250"/>
            <a:ext cx="720090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08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620713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085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620713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086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620713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086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5492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G_081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250" y="5492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G_081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19250" y="5492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IMG_082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5763" y="5492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0828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19250" y="549275"/>
            <a:ext cx="7237413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G_0831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19250" y="5492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0833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76375" y="549275"/>
            <a:ext cx="731837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этап. Заключительный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1476375" y="1844675"/>
            <a:ext cx="6778625" cy="3629025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511D13"/>
                </a:solidFill>
              </a:rPr>
              <a:t>Оформление и выпуск стенгазеты «Наша гордость»</a:t>
            </a:r>
          </a:p>
          <a:p>
            <a:pPr eaLnBrk="1" hangingPunct="1"/>
            <a:r>
              <a:rPr lang="ru-RU" sz="2000" smtClean="0">
                <a:solidFill>
                  <a:srgbClr val="511D13"/>
                </a:solidFill>
              </a:rPr>
              <a:t>Проведение праздника ко Дню Защитники Отечества</a:t>
            </a:r>
          </a:p>
          <a:p>
            <a:pPr eaLnBrk="1" hangingPunct="1"/>
            <a:endParaRPr lang="ru-RU" smtClean="0">
              <a:solidFill>
                <a:srgbClr val="511D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N00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908050"/>
            <a:ext cx="7091363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908050"/>
            <a:ext cx="7104062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N009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908050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0130222_13071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0038" y="908050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0130222_13065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908050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130222_13074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2413" y="908050"/>
            <a:ext cx="7297737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Выводы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619250" y="1773238"/>
            <a:ext cx="72739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solidFill>
                  <a:srgbClr val="511D13"/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была достигнута главная цель: родители были вовлечены в активную деятельность по формированию у детей патриотических чувств; у детей расширилось представление о Российской Армии, появилось желание подражать военным, быть такими же смелыми, отважными, сильными и благородными.</a:t>
            </a:r>
          </a:p>
          <a:p>
            <a:pPr algn="just"/>
            <a:endParaRPr lang="ru-RU" sz="2000">
              <a:solidFill>
                <a:srgbClr val="511D1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>
                <a:solidFill>
                  <a:srgbClr val="511D13"/>
                </a:solidFill>
                <a:latin typeface="Times New Roman" pitchFamily="18" charset="0"/>
                <a:cs typeface="Times New Roman" pitchFamily="18" charset="0"/>
              </a:rPr>
              <a:t>Проект способствовал формированию активной нравственной позиции по отношению к Российской Армии как у воспитанников, так и у взрослых.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7139136" cy="7920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Ресурсы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1331913" y="1341438"/>
            <a:ext cx="7570787" cy="5327650"/>
          </a:xfrm>
        </p:spPr>
        <p:txBody>
          <a:bodyPr/>
          <a:lstStyle/>
          <a:p>
            <a:pPr algn="just" eaLnBrk="1" hangingPunct="1"/>
            <a:r>
              <a:rPr lang="ru-RU" sz="1800" b="1" smtClean="0">
                <a:solidFill>
                  <a:srgbClr val="511D13"/>
                </a:solidFill>
              </a:rPr>
              <a:t>Ветохина, А.Я.</a:t>
            </a:r>
            <a:r>
              <a:rPr lang="ru-RU" sz="1800" smtClean="0">
                <a:solidFill>
                  <a:srgbClr val="511D13"/>
                </a:solidFill>
              </a:rPr>
              <a:t> Нравственно-патриотическое воспитание детей дошкольного возраста. Планирование и конспекты занятий. [Текст]: Методическое пособие для педагогов. / А.Я Ветохина, З.С. Дмитренко, Е.Н. Краснощекова, С.П. Подопригора, В.К. Полынова, О.В. Савельева. – СПб.: «ООО Изд. «Детство-пресс», 2010. – 192 с. </a:t>
            </a:r>
          </a:p>
          <a:p>
            <a:pPr algn="just" eaLnBrk="1" hangingPunct="1"/>
            <a:r>
              <a:rPr lang="ru-RU" sz="1800" b="1" smtClean="0">
                <a:solidFill>
                  <a:srgbClr val="511D13"/>
                </a:solidFill>
              </a:rPr>
              <a:t>Ильина, Л. Н.</a:t>
            </a:r>
            <a:r>
              <a:rPr lang="ru-RU" sz="1800" smtClean="0">
                <a:solidFill>
                  <a:srgbClr val="511D13"/>
                </a:solidFill>
              </a:rPr>
              <a:t> Нравственно-патриотическое воспитание и пути его реализации в детском саду [Текст] / Л. Н. Ильина, Г. И. Посохова // Актуальные задачи педагогики (II): материалы междунар. заоч. науч. конф. (г. Чита, июнь 2012 г.).  — Чита: Издательство Молодой ученый, 2012.-137с.</a:t>
            </a:r>
            <a:r>
              <a:rPr lang="ru-RU" sz="1800" i="1" smtClean="0">
                <a:solidFill>
                  <a:srgbClr val="511D13"/>
                </a:solidFill>
              </a:rPr>
              <a:t> </a:t>
            </a:r>
            <a:endParaRPr lang="ru-RU" sz="1800" smtClean="0">
              <a:solidFill>
                <a:srgbClr val="511D13"/>
              </a:solidFill>
            </a:endParaRPr>
          </a:p>
          <a:p>
            <a:pPr algn="just" eaLnBrk="1" hangingPunct="1"/>
            <a:r>
              <a:rPr lang="ru-RU" sz="1800" b="1" smtClean="0">
                <a:solidFill>
                  <a:srgbClr val="511D13"/>
                </a:solidFill>
              </a:rPr>
              <a:t>Кондрыкинская, Л.А</a:t>
            </a:r>
            <a:r>
              <a:rPr lang="ru-RU" sz="1800" smtClean="0">
                <a:solidFill>
                  <a:srgbClr val="511D13"/>
                </a:solidFill>
              </a:rPr>
              <a:t>. Дошкольникам о защитниках Отечества. [Текст]: Методическое пособие по патриотическому воспитанию в ДОУ/ Под ред. Л.А. Кондрыкинской. – М.: ТЦ Сфера, 2006. – 192 с.</a:t>
            </a:r>
          </a:p>
          <a:p>
            <a:pPr algn="just" eaLnBrk="1" hangingPunct="1"/>
            <a:r>
              <a:rPr lang="ru-RU" sz="1800" b="1" smtClean="0">
                <a:solidFill>
                  <a:srgbClr val="511D13"/>
                </a:solidFill>
              </a:rPr>
              <a:t>Новицкая, М.Ю</a:t>
            </a:r>
            <a:r>
              <a:rPr lang="ru-RU" sz="1800" smtClean="0">
                <a:solidFill>
                  <a:srgbClr val="511D13"/>
                </a:solidFill>
              </a:rPr>
              <a:t>. Наследие. Патриотическое воспитание в детском саду. М.:Линка-Пресс, 2003.-200с.</a:t>
            </a:r>
          </a:p>
          <a:p>
            <a:pPr algn="just" eaLnBrk="1" hangingPunct="1"/>
            <a:r>
              <a:rPr lang="en-US" sz="1800" smtClean="0">
                <a:solidFill>
                  <a:srgbClr val="511D13"/>
                </a:solidFill>
              </a:rPr>
              <a:t>maaam</a:t>
            </a:r>
            <a:r>
              <a:rPr lang="ru-RU" sz="1800" smtClean="0">
                <a:solidFill>
                  <a:srgbClr val="511D13"/>
                </a:solidFill>
              </a:rPr>
              <a:t>.</a:t>
            </a:r>
            <a:r>
              <a:rPr lang="en-US" sz="1800" smtClean="0">
                <a:solidFill>
                  <a:srgbClr val="511D13"/>
                </a:solidFill>
              </a:rPr>
              <a:t>ru</a:t>
            </a:r>
            <a:endParaRPr lang="ru-RU" sz="1800" smtClean="0">
              <a:solidFill>
                <a:srgbClr val="511D13"/>
              </a:solidFill>
            </a:endParaRPr>
          </a:p>
          <a:p>
            <a:pPr algn="just" eaLnBrk="1" hangingPunct="1"/>
            <a:r>
              <a:rPr lang="en-US" sz="1800" smtClean="0">
                <a:solidFill>
                  <a:srgbClr val="511D13"/>
                </a:solidFill>
              </a:rPr>
              <a:t>nsportal</a:t>
            </a:r>
            <a:r>
              <a:rPr lang="ru-RU" sz="1800" smtClean="0">
                <a:solidFill>
                  <a:srgbClr val="511D13"/>
                </a:solidFill>
              </a:rPr>
              <a:t>.</a:t>
            </a:r>
            <a:r>
              <a:rPr lang="en-US" sz="1800" smtClean="0">
                <a:solidFill>
                  <a:srgbClr val="511D13"/>
                </a:solidFill>
              </a:rPr>
              <a:t>ru</a:t>
            </a:r>
            <a:endParaRPr lang="ru-RU" sz="1800" smtClean="0">
              <a:solidFill>
                <a:srgbClr val="511D13"/>
              </a:solidFill>
            </a:endParaRPr>
          </a:p>
          <a:p>
            <a:pPr algn="just" eaLnBrk="1" hangingPunct="1"/>
            <a:r>
              <a:rPr lang="ru-RU" sz="1800" smtClean="0">
                <a:solidFill>
                  <a:srgbClr val="511D13"/>
                </a:solidFill>
              </a:rPr>
              <a:t>www.ivalex.vistcom.ru</a:t>
            </a:r>
          </a:p>
          <a:p>
            <a:pPr eaLnBrk="1" hangingPunct="1"/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db4ac99b8b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35430">
            <a:off x="1741488" y="1285875"/>
            <a:ext cx="5432425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4429_orig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1628775"/>
            <a:ext cx="5616575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photo_29_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908050"/>
            <a:ext cx="5472113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вет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68488">
            <a:off x="1654175" y="1308100"/>
            <a:ext cx="697388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2708920"/>
            <a:ext cx="5184576" cy="2160240"/>
          </a:xfrm>
          <a:effectLst>
            <a:outerShdw blurRad="50800" dist="50800" dir="8520000" algn="r" rotWithShape="0">
              <a:schemeClr val="bg1"/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Мирного неба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6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088" y="1341438"/>
            <a:ext cx="7715250" cy="45259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b="1" i="1" dirty="0"/>
              <a:t>        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>
                <a:solidFill>
                  <a:srgbClr val="421A0A"/>
                </a:solidFill>
              </a:rPr>
              <a:t>«…Чтоб снова на земной планете</a:t>
            </a:r>
          </a:p>
          <a:p>
            <a:pPr eaLnBrk="1" hangingPunct="1">
              <a:buFontTx/>
              <a:buNone/>
              <a:defRPr/>
            </a:pPr>
            <a:r>
              <a:rPr lang="ru-RU" b="1" dirty="0">
                <a:solidFill>
                  <a:srgbClr val="421A0A"/>
                </a:solidFill>
              </a:rPr>
              <a:t>         Не повторилось той войны,</a:t>
            </a:r>
          </a:p>
          <a:p>
            <a:pPr eaLnBrk="1" hangingPunct="1">
              <a:buFontTx/>
              <a:buNone/>
              <a:defRPr/>
            </a:pPr>
            <a:r>
              <a:rPr lang="ru-RU" b="1" dirty="0">
                <a:solidFill>
                  <a:srgbClr val="421A0A"/>
                </a:solidFill>
              </a:rPr>
              <a:t>         Нам нужно, чтобы наши дети</a:t>
            </a:r>
          </a:p>
          <a:p>
            <a:pPr eaLnBrk="1" hangingPunct="1">
              <a:buFontTx/>
              <a:buNone/>
              <a:defRPr/>
            </a:pPr>
            <a:r>
              <a:rPr lang="ru-RU" b="1" dirty="0">
                <a:solidFill>
                  <a:srgbClr val="421A0A"/>
                </a:solidFill>
              </a:rPr>
              <a:t>         Об этом помнили</a:t>
            </a:r>
            <a:r>
              <a:rPr lang="ru-RU" b="1" dirty="0" smtClean="0">
                <a:solidFill>
                  <a:srgbClr val="421A0A"/>
                </a:solidFill>
              </a:rPr>
              <a:t>,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solidFill>
                  <a:srgbClr val="421A0A"/>
                </a:solidFill>
              </a:rPr>
              <a:t>                                         Как мы!»</a:t>
            </a:r>
          </a:p>
          <a:p>
            <a:pPr eaLnBrk="1" hangingPunct="1">
              <a:buFontTx/>
              <a:buNone/>
              <a:defRPr/>
            </a:pPr>
            <a:r>
              <a:rPr lang="ru-RU" b="1" i="1" dirty="0">
                <a:solidFill>
                  <a:srgbClr val="421A0A"/>
                </a:solidFill>
              </a:rPr>
              <a:t>                                                                                          </a:t>
            </a:r>
            <a:endParaRPr lang="ru-RU" b="1" i="1" dirty="0" smtClean="0">
              <a:solidFill>
                <a:srgbClr val="511D13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ru-RU" b="1" i="1" dirty="0" smtClean="0">
                <a:solidFill>
                  <a:srgbClr val="421A0A"/>
                </a:solidFill>
              </a:rPr>
              <a:t>				                     </a:t>
            </a:r>
            <a:r>
              <a:rPr lang="ru-RU" b="1" i="1" dirty="0">
                <a:solidFill>
                  <a:srgbClr val="421A0A"/>
                </a:solidFill>
              </a:rPr>
              <a:t> Юрий Воронов,</a:t>
            </a:r>
            <a:endParaRPr lang="ru-RU" b="1" dirty="0">
              <a:solidFill>
                <a:srgbClr val="421A0A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ru-RU" b="1" i="1" dirty="0">
                <a:solidFill>
                  <a:srgbClr val="421A0A"/>
                </a:solidFill>
              </a:rPr>
              <a:t>                       </a:t>
            </a:r>
            <a:r>
              <a:rPr lang="ru-RU" b="1" i="1" dirty="0" smtClean="0">
                <a:solidFill>
                  <a:srgbClr val="421A0A"/>
                </a:solidFill>
              </a:rPr>
              <a:t>участник </a:t>
            </a:r>
            <a:r>
              <a:rPr lang="ru-RU" b="1" i="1" dirty="0">
                <a:solidFill>
                  <a:srgbClr val="421A0A"/>
                </a:solidFill>
              </a:rPr>
              <a:t>блокады Ленинграда</a:t>
            </a:r>
            <a:endParaRPr lang="ru-RU" b="1" dirty="0">
              <a:solidFill>
                <a:srgbClr val="421A0A"/>
              </a:solidFill>
            </a:endParaRPr>
          </a:p>
          <a:p>
            <a:pPr eaLnBrk="1" hangingPunct="1">
              <a:buFontTx/>
              <a:buNone/>
              <a:defRPr/>
            </a:pPr>
            <a:endParaRPr lang="ru-RU" dirty="0">
              <a:solidFill>
                <a:srgbClr val="421A0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0021" y="404664"/>
            <a:ext cx="41235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Актуальность</a:t>
            </a:r>
          </a:p>
        </p:txBody>
      </p:sp>
      <p:sp>
        <p:nvSpPr>
          <p:cNvPr id="4099" name="Прямоугольник 6"/>
          <p:cNvSpPr>
            <a:spLocks noChangeArrowheads="1"/>
          </p:cNvSpPr>
          <p:nvPr/>
        </p:nvSpPr>
        <p:spPr bwMode="auto">
          <a:xfrm>
            <a:off x="1403350" y="1225550"/>
            <a:ext cx="74898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511D13"/>
                </a:solidFill>
                <a:latin typeface="Times New Roman" pitchFamily="18" charset="0"/>
                <a:cs typeface="Times New Roman" pitchFamily="18" charset="0"/>
              </a:rPr>
              <a:t>Исторически сложилось так, что любовь к Родине, патриотизм во все времена в Российском государстве были чертой национального характера. Но в силу последних перемен все более заметной стала утрата нашим обществом традиционного российского патриотического сознания. В связи с этим очевидна неотложность решения острейших проблем воспитания патриотизма в работе с детьми дошкольного возраста. В настоящее время эта работа актуальна и особенно трудна, требует большого такта и терпения, так как в молодых семьях вопросы воспитания патриотизма, гражданственности не считаются важными и, зачастую, вызывают лишь недоумение. </a:t>
            </a:r>
          </a:p>
          <a:p>
            <a:pPr algn="just"/>
            <a:r>
              <a:rPr lang="ru-RU" sz="2000">
                <a:solidFill>
                  <a:srgbClr val="511D13"/>
                </a:solidFill>
                <a:latin typeface="Times New Roman" pitchFamily="18" charset="0"/>
                <a:cs typeface="Times New Roman" pitchFamily="18" charset="0"/>
              </a:rPr>
              <a:t>Необходимо серьезно задуматься над тем, как приобщить родителей к возрождению работы по формированию духовно-патриотических чувств детей, которые выражаются в соответствующих поступках и поведении – уважительном отношении к участникам Великой Отечественной войны, героям труда, в стремлении быть похожими на них, оказывая им помощь.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2895" y="476672"/>
            <a:ext cx="160653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Цель</a:t>
            </a:r>
          </a:p>
        </p:txBody>
      </p:sp>
      <p:sp>
        <p:nvSpPr>
          <p:cNvPr id="5123" name="Прямоугольник 7"/>
          <p:cNvSpPr>
            <a:spLocks noChangeArrowheads="1"/>
          </p:cNvSpPr>
          <p:nvPr/>
        </p:nvSpPr>
        <p:spPr bwMode="auto">
          <a:xfrm>
            <a:off x="2051050" y="2420938"/>
            <a:ext cx="63198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421A0A"/>
                </a:solidFill>
                <a:latin typeface="Times New Roman" pitchFamily="18" charset="0"/>
                <a:cs typeface="Times New Roman" pitchFamily="18" charset="0"/>
              </a:rPr>
              <a:t>формирование патриотической культуры детей среднего и старшего дошкольного возраста.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6375" y="1773238"/>
            <a:ext cx="7210425" cy="4525962"/>
          </a:xfrm>
        </p:spPr>
        <p:txBody>
          <a:bodyPr>
            <a:normAutofit fontScale="62500" lnSpcReduction="20000"/>
          </a:bodyPr>
          <a:lstStyle/>
          <a:p>
            <a:pPr algn="just" eaLnBrk="1" hangingPunct="1">
              <a:defRPr/>
            </a:pPr>
            <a:r>
              <a:rPr lang="ru-RU" dirty="0">
                <a:solidFill>
                  <a:srgbClr val="511D13"/>
                </a:solidFill>
              </a:rPr>
              <a:t>разработать комплекс мероприятий по формированию патриотической культуры у детей разновозрастной группы ДОУ в рамках проекта «Они защищали Родину»;</a:t>
            </a:r>
          </a:p>
          <a:p>
            <a:pPr algn="just" eaLnBrk="1" hangingPunct="1">
              <a:defRPr/>
            </a:pPr>
            <a:r>
              <a:rPr lang="ru-RU" dirty="0">
                <a:solidFill>
                  <a:srgbClr val="511D13"/>
                </a:solidFill>
              </a:rPr>
              <a:t> дать представление детям о российской армии, героях войны, о том, как народ чтит их память;</a:t>
            </a:r>
          </a:p>
          <a:p>
            <a:pPr algn="just" eaLnBrk="1" hangingPunct="1">
              <a:defRPr/>
            </a:pPr>
            <a:r>
              <a:rPr lang="ru-RU" dirty="0">
                <a:solidFill>
                  <a:srgbClr val="511D13"/>
                </a:solidFill>
              </a:rPr>
              <a:t>знакомить детей с эпическим, художественным творчеством русского народа, воспевающими героев нашей страны, обогатить жизненный опыт детей историческими событиями через произведения искусства;</a:t>
            </a:r>
          </a:p>
          <a:p>
            <a:pPr algn="just" eaLnBrk="1" hangingPunct="1">
              <a:defRPr/>
            </a:pPr>
            <a:r>
              <a:rPr lang="ru-RU" dirty="0">
                <a:solidFill>
                  <a:srgbClr val="511D13"/>
                </a:solidFill>
              </a:rPr>
              <a:t>реализовать знания, впечатления детей через продукты собственного творчества (рисование, лепка, аппликация);</a:t>
            </a:r>
          </a:p>
          <a:p>
            <a:pPr algn="just" eaLnBrk="1" hangingPunct="1">
              <a:defRPr/>
            </a:pPr>
            <a:r>
              <a:rPr lang="ru-RU" dirty="0">
                <a:solidFill>
                  <a:srgbClr val="511D13"/>
                </a:solidFill>
              </a:rPr>
              <a:t>оформить стенгазету из армейских фотографий разных времен;</a:t>
            </a:r>
          </a:p>
          <a:p>
            <a:pPr algn="just" eaLnBrk="1" hangingPunct="1">
              <a:defRPr/>
            </a:pPr>
            <a:r>
              <a:rPr lang="ru-RU" dirty="0">
                <a:solidFill>
                  <a:srgbClr val="511D13"/>
                </a:solidFill>
              </a:rPr>
              <a:t>провести праздник, посвященный Дню Защитника Отечества.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01003" y="404664"/>
            <a:ext cx="211410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Задачи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92696"/>
            <a:ext cx="6609928" cy="108012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3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Этапы проекта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1835150" y="2565400"/>
            <a:ext cx="5627688" cy="31242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421A0A"/>
                </a:solidFill>
              </a:rPr>
              <a:t>1 этап. Подготовительный</a:t>
            </a:r>
          </a:p>
          <a:p>
            <a:pPr eaLnBrk="1" hangingPunct="1"/>
            <a:r>
              <a:rPr lang="ru-RU" smtClean="0">
                <a:solidFill>
                  <a:srgbClr val="421A0A"/>
                </a:solidFill>
              </a:rPr>
              <a:t>2 этап. Реализация проекта</a:t>
            </a:r>
          </a:p>
          <a:p>
            <a:pPr eaLnBrk="1" hangingPunct="1"/>
            <a:r>
              <a:rPr lang="ru-RU" smtClean="0">
                <a:solidFill>
                  <a:srgbClr val="421A0A"/>
                </a:solidFill>
              </a:rPr>
              <a:t>3 этап. Заключительный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1476375" y="1700213"/>
            <a:ext cx="7354888" cy="4525962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Составление паспорта проекта</a:t>
            </a:r>
          </a:p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Встреча с родителями, формирование творческой группы, распределение обязанностей</a:t>
            </a:r>
          </a:p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Сбор армейских фотографий разных лет (отцов, дедов, прадедов)</a:t>
            </a:r>
          </a:p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Подбор детской художественной литературы для чтения, заучивания наизусть</a:t>
            </a:r>
          </a:p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Подбор музыкального материала для ознакомления и разучивания</a:t>
            </a:r>
          </a:p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Подбор сюжетных картинок и иллюстраций</a:t>
            </a:r>
          </a:p>
          <a:p>
            <a:pPr eaLnBrk="1" hangingPunct="1"/>
            <a:r>
              <a:rPr lang="ru-RU" sz="2000" smtClean="0">
                <a:solidFill>
                  <a:srgbClr val="421A0A"/>
                </a:solidFill>
              </a:rPr>
              <a:t>Работа с методическим материалом, литературой по данной теме</a:t>
            </a:r>
          </a:p>
          <a:p>
            <a:pPr eaLnBrk="1" hangingPunct="1"/>
            <a:endParaRPr lang="ru-RU" sz="2000" smtClean="0">
              <a:solidFill>
                <a:srgbClr val="421A0A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9686" y="476672"/>
            <a:ext cx="753642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 этап. Подготовительный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765175"/>
            <a:ext cx="723582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08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908050"/>
            <a:ext cx="383381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088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908050"/>
            <a:ext cx="38131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088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765175"/>
            <a:ext cx="7367588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087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765175"/>
            <a:ext cx="72739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086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250" y="765175"/>
            <a:ext cx="72739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087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19250" y="765175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0878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9250" y="765175"/>
            <a:ext cx="734536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920" y="620688"/>
            <a:ext cx="797808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этап. Реализация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476375" y="1700213"/>
            <a:ext cx="7462838" cy="4525962"/>
          </a:xfrm>
        </p:spPr>
        <p:txBody>
          <a:bodyPr/>
          <a:lstStyle/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Проведение с детьми бесед о российской армии, о защитниках нашей Родины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Проведение дидактических, сюжетно-ролевых, подвижных игр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Чтение художественной литературы детям, разучивание стихов, пословиц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Рассматривание  репродукций картин, иллюстраций книг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Знакомство с классическими музыкальными произведениями на военную тематику, слушание и разучивание песен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Просмотр мультфильмов на военную тематику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Изготовление поделок, рисунков</a:t>
            </a:r>
          </a:p>
          <a:p>
            <a:pPr algn="just" eaLnBrk="1" hangingPunct="1"/>
            <a:r>
              <a:rPr lang="ru-RU" sz="2000" smtClean="0">
                <a:solidFill>
                  <a:srgbClr val="421A0A"/>
                </a:solidFill>
              </a:rPr>
              <a:t>Подготовка к празднику для пап, посвящённому 23 февраля</a:t>
            </a:r>
          </a:p>
          <a:p>
            <a:pPr algn="just" eaLnBrk="1" hangingPunct="1"/>
            <a:endParaRPr lang="ru-RU" sz="1400" smtClean="0">
              <a:solidFill>
                <a:srgbClr val="421A0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 maja_15</Template>
  <TotalTime>172</TotalTime>
  <Words>616</Words>
  <Application>Microsoft Office PowerPoint</Application>
  <PresentationFormat>Экран (4:3)</PresentationFormat>
  <Paragraphs>59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День Победы_06</vt:lpstr>
      <vt:lpstr> Они защищали Родину   </vt:lpstr>
      <vt:lpstr>Слайд 2</vt:lpstr>
      <vt:lpstr>Слайд 3</vt:lpstr>
      <vt:lpstr>Слайд 4</vt:lpstr>
      <vt:lpstr>Слайд 5</vt:lpstr>
      <vt:lpstr>Этапы проекта </vt:lpstr>
      <vt:lpstr>Слайд 7</vt:lpstr>
      <vt:lpstr>Слайд 8</vt:lpstr>
      <vt:lpstr>2 этап. Реализация проекта </vt:lpstr>
      <vt:lpstr>Слайд 10</vt:lpstr>
      <vt:lpstr>3 этап. Заключительный </vt:lpstr>
      <vt:lpstr>Слайд 12</vt:lpstr>
      <vt:lpstr>Выводы </vt:lpstr>
      <vt:lpstr>Ресурсы 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на тему: « Они защищали Родину»   Выполнила: воспитатель МБДОУ д/с № 49 г.о. Самара Гордеева Ольга Владимировна </dc:title>
  <dc:creator>Дмитрий</dc:creator>
  <cp:lastModifiedBy>КРЕАТИВНОЕ БЮРО</cp:lastModifiedBy>
  <cp:revision>33</cp:revision>
  <dcterms:created xsi:type="dcterms:W3CDTF">2013-04-04T16:00:40Z</dcterms:created>
  <dcterms:modified xsi:type="dcterms:W3CDTF">2015-05-24T18:16:52Z</dcterms:modified>
</cp:coreProperties>
</file>